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80CA8-099F-20FF-91F9-DFCB61F3B6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BBA666-E8B4-131E-DAF6-90F134C8B6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CF296A-1E61-2260-F65E-C20755887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9DE2D-D68C-E29D-8EE6-8DFD555F0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DF8E3-8EC8-1C34-AF4E-FDE6E6B6F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581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B96D8-D45A-0B89-2CE6-80B2F49F0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A570A4-6BD1-F82E-7A26-74E6B76324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3895E0-633A-CB42-1B62-5F5AA1619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C011B-2EA5-C3B7-6D02-183FC65ED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43FEE-7190-4C54-FDA5-8C844C658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925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50DE31-B90A-2233-8580-4B92E72E1A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793DA-3BB4-C178-C457-E493072A02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EA797-EBD8-939B-5873-FB8E646F8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D7651-C029-4D9B-D7FA-026D2E925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9898A-719E-52CA-0198-007BB95D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073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2A9-A512-AA89-7727-EC3521810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7668A-AB29-649D-E88A-4F3A5DBE98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69935-9850-8287-1A3A-9E8EBF1D4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EC236E-EF0D-D2DC-D675-379472674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6F838-D4A5-5F78-6B1D-4F0F2522E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713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55015-5649-DA81-D09F-FA29E1A0B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8C9BA-831D-7834-EC24-4569CD8C1F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6E4DA-5C93-3280-DCCF-F09239DD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19F571-0984-D8E0-2AB9-15E1712CF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B6E02A-8AB3-9C29-9898-5EECF4ABC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225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83E56-97EE-9C14-5805-E8B8CE4AF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3379D-439E-1422-8338-F86B1E9945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E8B252-58F5-6384-ABF1-195A6F2F8F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DED3D7-FB62-DF81-70A1-CF4584015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560C63-D2AF-EF5D-C136-FCC33BA3D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DDA11C-5058-64CA-1315-6E482E38A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285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D00DA-7332-4819-E2E3-0DDD4D43C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270B6F-43E1-9BC9-75E2-66DBEDC937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F156D2-EA88-468E-24A7-3DE6F1B345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7441A9-F418-AEF2-A3F1-FEC8EBAF5D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43180D-BAB6-BBB2-6828-318F7C11C1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C2AA74-4076-B9C3-6B1F-78D4E5245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70103B-D51C-85FB-D77D-A32C0A514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601340-4FBE-8881-E0F6-FE9857F9E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402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8003C-4AD1-F2D4-3C04-F35433426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A5297B-63C7-ACF8-7585-511462153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221F5A-3EE9-8130-5550-078FA9CE6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FE8683-852C-B9D8-CBDC-A59BFB8BB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471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91062A-9CB0-6680-1B2A-99943164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D23C45-55D7-9B2A-F2C8-6206956E5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A6EF3-EDE9-C8FE-D3ED-97C12C31C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823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AEB8D-1964-C46B-D2BB-BB005A097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11DC8-A923-1E94-B86F-73816B6AE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68B5F7-B8C2-BB97-0ED5-1A980C670F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2CA312-0A08-77EB-3DA3-E70988088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19B2BF-E0A9-6CB2-6DF8-396C49F00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E8D7F7-CD15-F7B0-2E43-49207D4D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555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F9910-1FD9-7080-A602-919C33543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41DAA7-768B-BBB9-16E0-3CD845A237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B1709A-F2D5-EC51-B664-AE638F1485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5F930-5054-52A0-9275-E1AA07B9E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7477-F556-4E9E-BA8F-6F7038A584D6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24D6ED-EC1F-4AB4-4F37-B735ABAE6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937CD2-710C-061D-69FE-199FEC8EF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44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F5740-05DC-6056-72F3-64B89CAB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137B0-37DA-0D4B-1605-692820D31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EAD50-5E0D-454D-0E4D-FA08FE2584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F7477-F556-4E9E-BA8F-6F7038A584D6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B5B7D-1D2C-CC79-4E2B-22FE4CDEB0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8D93E-D9A4-EB36-4140-870ECB5EFA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C1BCC-1D3C-4190-8903-A0D19A0B48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3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9610EE-88BB-8EDE-BE63-C7F73A3F76E9}"/>
              </a:ext>
            </a:extLst>
          </p:cNvPr>
          <p:cNvSpPr/>
          <p:nvPr/>
        </p:nvSpPr>
        <p:spPr>
          <a:xfrm>
            <a:off x="0" y="6300156"/>
            <a:ext cx="12192000" cy="55784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C1A7CE5-EA99-1C7D-3E4D-EFDC7E228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7" y="6300156"/>
            <a:ext cx="1013709" cy="5364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67716F-D27B-9039-F1C6-FE3CB4E66979}"/>
              </a:ext>
            </a:extLst>
          </p:cNvPr>
          <p:cNvSpPr txBox="1"/>
          <p:nvPr/>
        </p:nvSpPr>
        <p:spPr>
          <a:xfrm>
            <a:off x="8602699" y="6403305"/>
            <a:ext cx="3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www.mysimplyteach.co.uk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D907-F62C-877E-44E5-52C36F2467B1}"/>
              </a:ext>
            </a:extLst>
          </p:cNvPr>
          <p:cNvSpPr txBox="1"/>
          <p:nvPr/>
        </p:nvSpPr>
        <p:spPr>
          <a:xfrm>
            <a:off x="3791393" y="6431994"/>
            <a:ext cx="41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Segoe UI Variable Display Semib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© SIMPLY TEACH 2024</a:t>
            </a:r>
          </a:p>
        </p:txBody>
      </p:sp>
      <p:pic>
        <p:nvPicPr>
          <p:cNvPr id="13" name="Picture 2" descr="Facebook Logos PNG images free download">
            <a:extLst>
              <a:ext uri="{FF2B5EF4-FFF2-40B4-BE49-F238E27FC236}">
                <a16:creationId xmlns:a16="http://schemas.microsoft.com/office/drawing/2014/main" id="{4E727B3B-6543-B5A6-0C25-E133CECBB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775" y="6403305"/>
            <a:ext cx="412898" cy="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EEAA0C42-94EE-C00A-3625-10AA7D315112}"/>
              </a:ext>
            </a:extLst>
          </p:cNvPr>
          <p:cNvSpPr/>
          <p:nvPr/>
        </p:nvSpPr>
        <p:spPr>
          <a:xfrm>
            <a:off x="0" y="0"/>
            <a:ext cx="12192000" cy="425302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  <a:latin typeface="Segoe UI Variable Display" pitchFamily="2" charset="0"/>
                <a:cs typeface="Segoe UI" panose="020B0502040204020203" pitchFamily="34" charset="0"/>
              </a:rPr>
              <a:t>WJEC GCSE COMPUTER SCIENCE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7B23FB13-39B4-CAFB-31E6-4B1BD26C90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370802"/>
              </p:ext>
            </p:extLst>
          </p:nvPr>
        </p:nvGraphicFramePr>
        <p:xfrm>
          <a:off x="92077" y="522754"/>
          <a:ext cx="6829718" cy="5193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9718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519379">
                <a:tc>
                  <a:txBody>
                    <a:bodyPr/>
                    <a:lstStyle/>
                    <a:p>
                      <a:pPr algn="l"/>
                      <a:r>
                        <a:rPr lang="en-GB" sz="2400" dirty="0">
                          <a:solidFill>
                            <a:schemeClr val="bg1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  <a:cs typeface="Segoe UI" panose="020B0502040204020203" pitchFamily="34" charset="0"/>
                        </a:rPr>
                        <a:t>1.1.1 Components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D97EDD5C-D911-894B-89F7-42E73C10B274}"/>
              </a:ext>
            </a:extLst>
          </p:cNvPr>
          <p:cNvSpPr/>
          <p:nvPr/>
        </p:nvSpPr>
        <p:spPr>
          <a:xfrm>
            <a:off x="92076" y="1173971"/>
            <a:ext cx="5511283" cy="87811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Key terms:</a:t>
            </a:r>
            <a:endParaRPr lang="en-GB" sz="1600" b="1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Internal components </a:t>
            </a: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are parts designed to be connected/attached to the inside of a computer system.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4D1E9F-AAC2-7E0F-1C3E-70A314A6AC56}"/>
              </a:ext>
            </a:extLst>
          </p:cNvPr>
          <p:cNvSpPr txBox="1"/>
          <p:nvPr/>
        </p:nvSpPr>
        <p:spPr>
          <a:xfrm>
            <a:off x="92076" y="2134128"/>
            <a:ext cx="551128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Internal components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E386D3B-C6CB-79FC-99CC-3A66C2134F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780646"/>
              </p:ext>
            </p:extLst>
          </p:nvPr>
        </p:nvGraphicFramePr>
        <p:xfrm>
          <a:off x="92077" y="2542191"/>
          <a:ext cx="5511282" cy="3693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3118">
                  <a:extLst>
                    <a:ext uri="{9D8B030D-6E8A-4147-A177-3AD203B41FA5}">
                      <a16:colId xmlns:a16="http://schemas.microsoft.com/office/drawing/2014/main" val="736617765"/>
                    </a:ext>
                  </a:extLst>
                </a:gridCol>
                <a:gridCol w="3418164">
                  <a:extLst>
                    <a:ext uri="{9D8B030D-6E8A-4147-A177-3AD203B41FA5}">
                      <a16:colId xmlns:a16="http://schemas.microsoft.com/office/drawing/2014/main" val="30990958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Segoe UI Variable Text" pitchFamily="2" charset="0"/>
                        </a:rPr>
                        <a:t>Component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Segoe UI Variable Text" pitchFamily="2" charset="0"/>
                        </a:rPr>
                        <a:t>Role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8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Motherboard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It supplies power to the motherboard, CPU, storage drives, and other hardware.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870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Central Processing Unit (CPU)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Responsible for fetching, decoding and executing instructions.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1544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Power Supply Unit (PSU)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It supplies power to the motherboard, CPU, storage drives, and other hardware.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00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Cooling systems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Regulate the temperature of the computer components, to prevent overheating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603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Graphics Processing Unit (GPU)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Responsible for rendering graphics and images in computing devices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787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Connectivity 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Segoe UI Variable Text" pitchFamily="2" charset="0"/>
                        </a:rPr>
                        <a:t>Allow external devices to interface with the computer.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94874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183FBAC5-3D6D-DA90-45EC-72C3940AA08B}"/>
              </a:ext>
            </a:extLst>
          </p:cNvPr>
          <p:cNvSpPr txBox="1"/>
          <p:nvPr/>
        </p:nvSpPr>
        <p:spPr>
          <a:xfrm>
            <a:off x="5741581" y="1173971"/>
            <a:ext cx="6298092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Expansion cards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pic>
        <p:nvPicPr>
          <p:cNvPr id="17" name="Graphic 16" descr="Sound Medium with solid fill">
            <a:extLst>
              <a:ext uri="{FF2B5EF4-FFF2-40B4-BE49-F238E27FC236}">
                <a16:creationId xmlns:a16="http://schemas.microsoft.com/office/drawing/2014/main" id="{A590AEC7-3D03-C11F-C1D3-AC163D92D3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17506" y="1486486"/>
            <a:ext cx="914400" cy="914400"/>
          </a:xfrm>
          <a:prstGeom prst="rect">
            <a:avLst/>
          </a:prstGeom>
        </p:spPr>
      </p:pic>
      <p:pic>
        <p:nvPicPr>
          <p:cNvPr id="18" name="Picture 8" descr="Animation Icons - Download Free Vector Icons | Noun Project">
            <a:extLst>
              <a:ext uri="{FF2B5EF4-FFF2-40B4-BE49-F238E27FC236}">
                <a16:creationId xmlns:a16="http://schemas.microsoft.com/office/drawing/2014/main" id="{62A2055B-4FB6-32B7-7A1A-C58B5758CF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002" y="2253557"/>
            <a:ext cx="843408" cy="84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0" descr="Pictogram Web Website - Free vector graphic on Pixabay">
            <a:extLst>
              <a:ext uri="{FF2B5EF4-FFF2-40B4-BE49-F238E27FC236}">
                <a16:creationId xmlns:a16="http://schemas.microsoft.com/office/drawing/2014/main" id="{5E297502-5157-3EE0-96C6-11E6B4D36F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315" y="3231191"/>
            <a:ext cx="785590" cy="77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56A3FD9-0036-251D-CEBB-1B9D9A7F3784}"/>
              </a:ext>
            </a:extLst>
          </p:cNvPr>
          <p:cNvSpPr txBox="1"/>
          <p:nvPr/>
        </p:nvSpPr>
        <p:spPr>
          <a:xfrm>
            <a:off x="6806647" y="2358301"/>
            <a:ext cx="5253033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latin typeface="Segoe UI Variable Text" pitchFamily="2" charset="0"/>
              </a:rPr>
              <a:t>Graphics Card: </a:t>
            </a:r>
            <a:r>
              <a:rPr lang="en-GB" sz="1400" dirty="0">
                <a:latin typeface="Segoe UI Variable Text" pitchFamily="2" charset="0"/>
              </a:rPr>
              <a:t>Responsible for rendering images, video, and animations which is essential for gaming/video editing/other graphics-intensive applications.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3C3609-718C-2867-783D-39833D0DB859}"/>
              </a:ext>
            </a:extLst>
          </p:cNvPr>
          <p:cNvSpPr txBox="1"/>
          <p:nvPr/>
        </p:nvSpPr>
        <p:spPr>
          <a:xfrm>
            <a:off x="6806647" y="3412583"/>
            <a:ext cx="5231840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latin typeface="Segoe UI Variable Text" pitchFamily="2" charset="0"/>
              </a:rPr>
              <a:t>Network interface card: </a:t>
            </a:r>
            <a:r>
              <a:rPr lang="en-GB" sz="1400" dirty="0">
                <a:latin typeface="Segoe UI Variable Text" pitchFamily="2" charset="0"/>
              </a:rPr>
              <a:t>Allows the computer to connect to a network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49B76EC-A8F6-E151-302D-92A2AF79B9AE}"/>
              </a:ext>
            </a:extLst>
          </p:cNvPr>
          <p:cNvSpPr txBox="1"/>
          <p:nvPr/>
        </p:nvSpPr>
        <p:spPr>
          <a:xfrm>
            <a:off x="6807832" y="1603380"/>
            <a:ext cx="5231842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latin typeface="Segoe UI Variable Text" pitchFamily="2" charset="0"/>
              </a:rPr>
              <a:t>Sound Card: </a:t>
            </a:r>
            <a:r>
              <a:rPr lang="en-GB" sz="1400" dirty="0">
                <a:latin typeface="Segoe UI Variable Text" pitchFamily="2" charset="0"/>
              </a:rPr>
              <a:t>Processes audio signals </a:t>
            </a:r>
          </a:p>
          <a:p>
            <a:r>
              <a:rPr lang="en-GB" sz="1400" dirty="0">
                <a:latin typeface="Segoe UI Variable Text" pitchFamily="2" charset="0"/>
              </a:rPr>
              <a:t>which is output through speakers or headphones.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9A8C21-A770-25FA-025D-7CA9813C2D3B}"/>
              </a:ext>
            </a:extLst>
          </p:cNvPr>
          <p:cNvSpPr txBox="1"/>
          <p:nvPr/>
        </p:nvSpPr>
        <p:spPr>
          <a:xfrm>
            <a:off x="5741581" y="4134122"/>
            <a:ext cx="6358343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Segoe UI Variable Text" pitchFamily="2" charset="0"/>
                <a:cs typeface="Segoe UI" panose="020B0502040204020203" pitchFamily="34" charset="0"/>
              </a:rPr>
              <a:t>Connectivity ports</a:t>
            </a:r>
            <a:endParaRPr lang="en-GB" sz="1600" dirty="0">
              <a:latin typeface="Segoe UI Variable Text" pitchFamily="2" charset="0"/>
              <a:cs typeface="Segoe UI" panose="020B0502040204020203" pitchFamily="34" charset="0"/>
            </a:endParaRPr>
          </a:p>
        </p:txBody>
      </p:sp>
      <p:graphicFrame>
        <p:nvGraphicFramePr>
          <p:cNvPr id="25" name="Table 49">
            <a:extLst>
              <a:ext uri="{FF2B5EF4-FFF2-40B4-BE49-F238E27FC236}">
                <a16:creationId xmlns:a16="http://schemas.microsoft.com/office/drawing/2014/main" id="{8B3D607E-00B2-3691-77C0-B80F9C6137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266710"/>
              </p:ext>
            </p:extLst>
          </p:nvPr>
        </p:nvGraphicFramePr>
        <p:xfrm>
          <a:off x="5741581" y="5473113"/>
          <a:ext cx="6343460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8692">
                  <a:extLst>
                    <a:ext uri="{9D8B030D-6E8A-4147-A177-3AD203B41FA5}">
                      <a16:colId xmlns:a16="http://schemas.microsoft.com/office/drawing/2014/main" val="2354262291"/>
                    </a:ext>
                  </a:extLst>
                </a:gridCol>
                <a:gridCol w="1268692">
                  <a:extLst>
                    <a:ext uri="{9D8B030D-6E8A-4147-A177-3AD203B41FA5}">
                      <a16:colId xmlns:a16="http://schemas.microsoft.com/office/drawing/2014/main" val="4210821125"/>
                    </a:ext>
                  </a:extLst>
                </a:gridCol>
                <a:gridCol w="1268692">
                  <a:extLst>
                    <a:ext uri="{9D8B030D-6E8A-4147-A177-3AD203B41FA5}">
                      <a16:colId xmlns:a16="http://schemas.microsoft.com/office/drawing/2014/main" val="1619632707"/>
                    </a:ext>
                  </a:extLst>
                </a:gridCol>
                <a:gridCol w="1268692">
                  <a:extLst>
                    <a:ext uri="{9D8B030D-6E8A-4147-A177-3AD203B41FA5}">
                      <a16:colId xmlns:a16="http://schemas.microsoft.com/office/drawing/2014/main" val="2555718048"/>
                    </a:ext>
                  </a:extLst>
                </a:gridCol>
                <a:gridCol w="1268692">
                  <a:extLst>
                    <a:ext uri="{9D8B030D-6E8A-4147-A177-3AD203B41FA5}">
                      <a16:colId xmlns:a16="http://schemas.microsoft.com/office/drawing/2014/main" val="22059092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HDMI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VGA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PS/2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Ethernet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Serial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86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USB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Parallel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Display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Segoe UI Variable Text" pitchFamily="2" charset="0"/>
                          <a:cs typeface="Segoe UI" panose="020B0502040204020203" pitchFamily="34" charset="0"/>
                        </a:rPr>
                        <a:t>DVI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Segoe UI Variable Text" pitchFamily="2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9855013"/>
                  </a:ext>
                </a:extLst>
              </a:tr>
            </a:tbl>
          </a:graphicData>
        </a:graphic>
      </p:graphicFrame>
      <p:sp>
        <p:nvSpPr>
          <p:cNvPr id="26" name="Rectangle 25">
            <a:extLst>
              <a:ext uri="{FF2B5EF4-FFF2-40B4-BE49-F238E27FC236}">
                <a16:creationId xmlns:a16="http://schemas.microsoft.com/office/drawing/2014/main" id="{8D907C86-F6CE-F9FD-FA47-BFE1DD21E3C5}"/>
              </a:ext>
            </a:extLst>
          </p:cNvPr>
          <p:cNvSpPr/>
          <p:nvPr/>
        </p:nvSpPr>
        <p:spPr>
          <a:xfrm>
            <a:off x="5741581" y="4516648"/>
            <a:ext cx="6358343" cy="87811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ea typeface="Segoe UI Black" panose="020B0A02040204020203" pitchFamily="34" charset="0"/>
                <a:cs typeface="Segoe UI" panose="020B0502040204020203" pitchFamily="34" charset="0"/>
              </a:rPr>
              <a:t>Key terms:</a:t>
            </a:r>
            <a:endParaRPr lang="en-GB" sz="1600" b="1" dirty="0">
              <a:solidFill>
                <a:schemeClr val="tx1"/>
              </a:solidFill>
              <a:latin typeface="Segoe UI Variable Text" pitchFamily="2" charset="0"/>
              <a:cs typeface="Segoe UI" panose="020B0502040204020203" pitchFamily="34" charset="0"/>
            </a:endParaRPr>
          </a:p>
          <a:p>
            <a:r>
              <a:rPr lang="en-GB" sz="1600" b="1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Ports </a:t>
            </a:r>
            <a:r>
              <a:rPr lang="en-GB" sz="1600" dirty="0">
                <a:solidFill>
                  <a:schemeClr val="tx1"/>
                </a:solidFill>
                <a:latin typeface="Segoe UI Variable Text" pitchFamily="2" charset="0"/>
                <a:cs typeface="Segoe UI" panose="020B0502040204020203" pitchFamily="34" charset="0"/>
              </a:rPr>
              <a:t>are slots on the motherboard into which a cable of external device is plugged in. </a:t>
            </a:r>
          </a:p>
        </p:txBody>
      </p:sp>
    </p:spTree>
    <p:extLst>
      <p:ext uri="{BB962C8B-B14F-4D97-AF65-F5344CB8AC3E}">
        <p14:creationId xmlns:p14="http://schemas.microsoft.com/office/powerpoint/2010/main" val="3310703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221</Words>
  <Application>Microsoft Office PowerPoint</Application>
  <PresentationFormat>Widescreen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Segoe UI Black</vt:lpstr>
      <vt:lpstr>Segoe UI Variable Display</vt:lpstr>
      <vt:lpstr>Segoe UI Variable Display Semib</vt:lpstr>
      <vt:lpstr>Segoe UI Variable Text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Simply Teach</dc:creator>
  <cp:lastModifiedBy>Corbett, DC (Staff, Parks House)</cp:lastModifiedBy>
  <cp:revision>5</cp:revision>
  <dcterms:created xsi:type="dcterms:W3CDTF">2023-12-01T10:37:42Z</dcterms:created>
  <dcterms:modified xsi:type="dcterms:W3CDTF">2024-11-03T11:58:36Z</dcterms:modified>
</cp:coreProperties>
</file>